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8639175" cy="10799763"/>
  <p:notesSz cx="6858000" cy="9144000"/>
  <p:defaultTextStyle>
    <a:defPPr>
      <a:defRPr lang="zh-CN"/>
    </a:defPPr>
    <a:lvl1pPr marL="0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6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5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1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107" y="365"/>
      </p:cViewPr>
      <p:guideLst>
        <p:guide orient="horz" pos="3401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938" y="1767462"/>
            <a:ext cx="7343299" cy="375991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97" y="5672376"/>
            <a:ext cx="6479381" cy="26074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1963" indent="0" algn="ctr">
              <a:buNone/>
              <a:defRPr sz="1890"/>
            </a:lvl2pPr>
            <a:lvl3pPr marL="863925" indent="0" algn="ctr">
              <a:buNone/>
              <a:defRPr sz="1701"/>
            </a:lvl3pPr>
            <a:lvl4pPr marL="1295888" indent="0" algn="ctr">
              <a:buNone/>
              <a:defRPr sz="1512"/>
            </a:lvl4pPr>
            <a:lvl5pPr marL="1727850" indent="0" algn="ctr">
              <a:buNone/>
              <a:defRPr sz="1512"/>
            </a:lvl5pPr>
            <a:lvl6pPr marL="2159813" indent="0" algn="ctr">
              <a:buNone/>
              <a:defRPr sz="1512"/>
            </a:lvl6pPr>
            <a:lvl7pPr marL="2591775" indent="0" algn="ctr">
              <a:buNone/>
              <a:defRPr sz="1512"/>
            </a:lvl7pPr>
            <a:lvl8pPr marL="3023738" indent="0" algn="ctr">
              <a:buNone/>
              <a:defRPr sz="1512"/>
            </a:lvl8pPr>
            <a:lvl9pPr marL="3455700" indent="0" algn="ctr">
              <a:buNone/>
              <a:defRPr sz="1512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5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40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2410" y="574987"/>
            <a:ext cx="1862822" cy="91523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944" y="574987"/>
            <a:ext cx="5480477" cy="91523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90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78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44" y="2692444"/>
            <a:ext cx="7451288" cy="449240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444" y="7227345"/>
            <a:ext cx="7451288" cy="2362447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196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39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588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78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598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177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373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570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0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943" y="2874937"/>
            <a:ext cx="3671649" cy="68523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3583" y="2874937"/>
            <a:ext cx="3671649" cy="68523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72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69" y="574990"/>
            <a:ext cx="7451288" cy="208745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070" y="2647443"/>
            <a:ext cx="3654775" cy="129747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1963" indent="0">
              <a:buNone/>
              <a:defRPr sz="1890" b="1"/>
            </a:lvl2pPr>
            <a:lvl3pPr marL="863925" indent="0">
              <a:buNone/>
              <a:defRPr sz="1701" b="1"/>
            </a:lvl3pPr>
            <a:lvl4pPr marL="1295888" indent="0">
              <a:buNone/>
              <a:defRPr sz="1512" b="1"/>
            </a:lvl4pPr>
            <a:lvl5pPr marL="1727850" indent="0">
              <a:buNone/>
              <a:defRPr sz="1512" b="1"/>
            </a:lvl5pPr>
            <a:lvl6pPr marL="2159813" indent="0">
              <a:buNone/>
              <a:defRPr sz="1512" b="1"/>
            </a:lvl6pPr>
            <a:lvl7pPr marL="2591775" indent="0">
              <a:buNone/>
              <a:defRPr sz="1512" b="1"/>
            </a:lvl7pPr>
            <a:lvl8pPr marL="3023738" indent="0">
              <a:buNone/>
              <a:defRPr sz="1512" b="1"/>
            </a:lvl8pPr>
            <a:lvl9pPr marL="3455700" indent="0">
              <a:buNone/>
              <a:defRPr sz="1512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070" y="3944914"/>
            <a:ext cx="3654775" cy="58023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3583" y="2647443"/>
            <a:ext cx="3672775" cy="129747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1963" indent="0">
              <a:buNone/>
              <a:defRPr sz="1890" b="1"/>
            </a:lvl2pPr>
            <a:lvl3pPr marL="863925" indent="0">
              <a:buNone/>
              <a:defRPr sz="1701" b="1"/>
            </a:lvl3pPr>
            <a:lvl4pPr marL="1295888" indent="0">
              <a:buNone/>
              <a:defRPr sz="1512" b="1"/>
            </a:lvl4pPr>
            <a:lvl5pPr marL="1727850" indent="0">
              <a:buNone/>
              <a:defRPr sz="1512" b="1"/>
            </a:lvl5pPr>
            <a:lvl6pPr marL="2159813" indent="0">
              <a:buNone/>
              <a:defRPr sz="1512" b="1"/>
            </a:lvl6pPr>
            <a:lvl7pPr marL="2591775" indent="0">
              <a:buNone/>
              <a:defRPr sz="1512" b="1"/>
            </a:lvl7pPr>
            <a:lvl8pPr marL="3023738" indent="0">
              <a:buNone/>
              <a:defRPr sz="1512" b="1"/>
            </a:lvl8pPr>
            <a:lvl9pPr marL="3455700" indent="0">
              <a:buNone/>
              <a:defRPr sz="1512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3583" y="3944914"/>
            <a:ext cx="3672775" cy="58023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3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19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35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68" y="719984"/>
            <a:ext cx="2786359" cy="2519945"/>
          </a:xfrm>
        </p:spPr>
        <p:txBody>
          <a:bodyPr anchor="b"/>
          <a:lstStyle>
            <a:lvl1pPr>
              <a:defRPr sz="302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2775" y="1554968"/>
            <a:ext cx="4373582" cy="7674832"/>
          </a:xfrm>
        </p:spPr>
        <p:txBody>
          <a:bodyPr/>
          <a:lstStyle>
            <a:lvl1pPr>
              <a:defRPr sz="3023"/>
            </a:lvl1pPr>
            <a:lvl2pPr>
              <a:defRPr sz="2645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068" y="3239929"/>
            <a:ext cx="2786359" cy="6002369"/>
          </a:xfrm>
        </p:spPr>
        <p:txBody>
          <a:bodyPr/>
          <a:lstStyle>
            <a:lvl1pPr marL="0" indent="0">
              <a:buNone/>
              <a:defRPr sz="1512"/>
            </a:lvl1pPr>
            <a:lvl2pPr marL="431963" indent="0">
              <a:buNone/>
              <a:defRPr sz="1323"/>
            </a:lvl2pPr>
            <a:lvl3pPr marL="863925" indent="0">
              <a:buNone/>
              <a:defRPr sz="1134"/>
            </a:lvl3pPr>
            <a:lvl4pPr marL="1295888" indent="0">
              <a:buNone/>
              <a:defRPr sz="945"/>
            </a:lvl4pPr>
            <a:lvl5pPr marL="1727850" indent="0">
              <a:buNone/>
              <a:defRPr sz="945"/>
            </a:lvl5pPr>
            <a:lvl6pPr marL="2159813" indent="0">
              <a:buNone/>
              <a:defRPr sz="945"/>
            </a:lvl6pPr>
            <a:lvl7pPr marL="2591775" indent="0">
              <a:buNone/>
              <a:defRPr sz="945"/>
            </a:lvl7pPr>
            <a:lvl8pPr marL="3023738" indent="0">
              <a:buNone/>
              <a:defRPr sz="945"/>
            </a:lvl8pPr>
            <a:lvl9pPr marL="3455700" indent="0">
              <a:buNone/>
              <a:defRPr sz="94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33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68" y="719984"/>
            <a:ext cx="2786359" cy="2519945"/>
          </a:xfrm>
        </p:spPr>
        <p:txBody>
          <a:bodyPr anchor="b"/>
          <a:lstStyle>
            <a:lvl1pPr>
              <a:defRPr sz="302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2775" y="1554968"/>
            <a:ext cx="4373582" cy="7674832"/>
          </a:xfrm>
        </p:spPr>
        <p:txBody>
          <a:bodyPr anchor="t"/>
          <a:lstStyle>
            <a:lvl1pPr marL="0" indent="0">
              <a:buNone/>
              <a:defRPr sz="3023"/>
            </a:lvl1pPr>
            <a:lvl2pPr marL="431963" indent="0">
              <a:buNone/>
              <a:defRPr sz="2645"/>
            </a:lvl2pPr>
            <a:lvl3pPr marL="863925" indent="0">
              <a:buNone/>
              <a:defRPr sz="2268"/>
            </a:lvl3pPr>
            <a:lvl4pPr marL="1295888" indent="0">
              <a:buNone/>
              <a:defRPr sz="1890"/>
            </a:lvl4pPr>
            <a:lvl5pPr marL="1727850" indent="0">
              <a:buNone/>
              <a:defRPr sz="1890"/>
            </a:lvl5pPr>
            <a:lvl6pPr marL="2159813" indent="0">
              <a:buNone/>
              <a:defRPr sz="1890"/>
            </a:lvl6pPr>
            <a:lvl7pPr marL="2591775" indent="0">
              <a:buNone/>
              <a:defRPr sz="1890"/>
            </a:lvl7pPr>
            <a:lvl8pPr marL="3023738" indent="0">
              <a:buNone/>
              <a:defRPr sz="1890"/>
            </a:lvl8pPr>
            <a:lvl9pPr marL="3455700" indent="0">
              <a:buNone/>
              <a:defRPr sz="189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068" y="3239929"/>
            <a:ext cx="2786359" cy="6002369"/>
          </a:xfrm>
        </p:spPr>
        <p:txBody>
          <a:bodyPr/>
          <a:lstStyle>
            <a:lvl1pPr marL="0" indent="0">
              <a:buNone/>
              <a:defRPr sz="1512"/>
            </a:lvl1pPr>
            <a:lvl2pPr marL="431963" indent="0">
              <a:buNone/>
              <a:defRPr sz="1323"/>
            </a:lvl2pPr>
            <a:lvl3pPr marL="863925" indent="0">
              <a:buNone/>
              <a:defRPr sz="1134"/>
            </a:lvl3pPr>
            <a:lvl4pPr marL="1295888" indent="0">
              <a:buNone/>
              <a:defRPr sz="945"/>
            </a:lvl4pPr>
            <a:lvl5pPr marL="1727850" indent="0">
              <a:buNone/>
              <a:defRPr sz="945"/>
            </a:lvl5pPr>
            <a:lvl6pPr marL="2159813" indent="0">
              <a:buNone/>
              <a:defRPr sz="945"/>
            </a:lvl6pPr>
            <a:lvl7pPr marL="2591775" indent="0">
              <a:buNone/>
              <a:defRPr sz="945"/>
            </a:lvl7pPr>
            <a:lvl8pPr marL="3023738" indent="0">
              <a:buNone/>
              <a:defRPr sz="945"/>
            </a:lvl8pPr>
            <a:lvl9pPr marL="3455700" indent="0">
              <a:buNone/>
              <a:defRPr sz="94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0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944" y="574990"/>
            <a:ext cx="7451288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944" y="2874937"/>
            <a:ext cx="7451288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3943" y="10009783"/>
            <a:ext cx="194381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6F4C7-DDAA-4DB7-866B-7CBA1734CDC6}" type="datetimeFigureOut">
              <a:rPr lang="zh-CN" altLang="en-US" smtClean="0"/>
              <a:t>2015/3/29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727" y="10009783"/>
            <a:ext cx="291572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1418" y="10009783"/>
            <a:ext cx="194381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DD722-0F5C-4072-84B4-34767CA00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6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63925" rtl="0" eaLnBrk="1" latinLnBrk="0" hangingPunct="1">
        <a:lnSpc>
          <a:spcPct val="90000"/>
        </a:lnSpc>
        <a:spcBef>
          <a:spcPct val="0"/>
        </a:spcBef>
        <a:buNone/>
        <a:defRPr sz="41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81" indent="-215981" algn="l" defTabSz="86392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1pPr>
      <a:lvl2pPr marL="647944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79906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1869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3832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5794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7757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39719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1682" indent="-215981" algn="l" defTabSz="863925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1963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3925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5888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7850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59813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1775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3738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5700" algn="l" defTabSz="863925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hk/imgres?imgurl=http://www.xuexi520.cn/uploads/allimg/090622/16323L292-0.jpg&amp;imgrefurl=http://www.xuexi520.cn/article/20090622/39380.html&amp;usg=__aboj7f4s-mmHwLOnfO9QBoOXzMc=&amp;h=800&amp;w=800&amp;sz=44&amp;hl=zh-CN&amp;start=1&amp;um=1&amp;itbs=1&amp;tbnid=MK3ov_N2wsDopM:&amp;tbnh=143&amp;tbnw=143&amp;prev=/images?q%3D%E5%8C%97%E4%BA%AC%E4%B8%AD%E5%8C%BB%E8%8D%AF%E5%A4%A7%E5%AD%A6%2B%E6%A0%A1%E5%BE%BD%26um%3D1%26hl%3Dzh-CN%26newwindow%3D1%26safe%3Dstrict%26gbv%3D2%26tbs%3Disch: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-24912"/>
            <a:ext cx="8639175" cy="10799763"/>
            <a:chOff x="289744" y="539663"/>
            <a:chExt cx="8419274" cy="10062446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44" y="9637067"/>
              <a:ext cx="8419274" cy="965042"/>
            </a:xfrm>
            <a:prstGeom prst="rect">
              <a:avLst/>
            </a:prstGeom>
          </p:spPr>
        </p:pic>
        <p:sp>
          <p:nvSpPr>
            <p:cNvPr id="6" name="TextBox 4"/>
            <p:cNvSpPr txBox="1"/>
            <p:nvPr/>
          </p:nvSpPr>
          <p:spPr>
            <a:xfrm>
              <a:off x="3319570" y="2635249"/>
              <a:ext cx="4846713" cy="266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22313" indent="-722313">
                <a:lnSpc>
                  <a:spcPct val="150000"/>
                </a:lnSpc>
              </a:pPr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</a:t>
              </a:r>
              <a:r>
                <a:rPr lang="zh-CN" altLang="zh-CN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Cambridge Don’s Adventure in TCM</a:t>
              </a:r>
              <a:endParaRPr lang="en-US" altLang="zh-CN" b="1" spc="8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spc="85" dirty="0" smtClean="0">
                  <a:latin typeface="+mn-ea"/>
                </a:rPr>
                <a:t>题    目：剑桥教授的中医药探索之旅</a:t>
              </a:r>
              <a:endParaRPr lang="en-US" altLang="zh-CN" b="1" spc="85" dirty="0" smtClean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spc="85" dirty="0" smtClean="0">
                  <a:latin typeface="+mn-ea"/>
                </a:rPr>
                <a:t>主 </a:t>
              </a:r>
              <a:r>
                <a:rPr lang="zh-CN" altLang="en-US" b="1" spc="85" dirty="0">
                  <a:latin typeface="+mn-ea"/>
                </a:rPr>
                <a:t>讲 人</a:t>
              </a:r>
              <a:r>
                <a:rPr lang="zh-CN" altLang="en-US" b="1" spc="85" dirty="0" smtClean="0">
                  <a:latin typeface="+mn-ea"/>
                </a:rPr>
                <a:t>：樊台平教授</a:t>
              </a:r>
              <a:endParaRPr lang="en-US" altLang="zh-CN" b="1" spc="85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spc="85" dirty="0">
                  <a:latin typeface="+mn-ea"/>
                </a:rPr>
                <a:t>单    位</a:t>
              </a:r>
              <a:r>
                <a:rPr lang="zh-CN" altLang="en-US" b="1" spc="85" dirty="0" smtClean="0">
                  <a:latin typeface="+mn-ea"/>
                </a:rPr>
                <a:t>：英国剑桥大学</a:t>
              </a:r>
              <a:endParaRPr lang="en-US" altLang="zh-CN" b="1" spc="85" dirty="0" smtClean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spc="85" dirty="0" smtClean="0">
                  <a:latin typeface="+mn-ea"/>
                </a:rPr>
                <a:t>时    </a:t>
              </a:r>
              <a:r>
                <a:rPr lang="zh-CN" altLang="en-US" b="1" spc="85" dirty="0">
                  <a:latin typeface="+mn-ea"/>
                </a:rPr>
                <a:t>间：</a:t>
              </a:r>
              <a:r>
                <a:rPr lang="en-US" altLang="zh-CN" b="1" spc="85" dirty="0">
                  <a:latin typeface="+mn-ea"/>
                </a:rPr>
                <a:t>2015</a:t>
              </a:r>
              <a:r>
                <a:rPr lang="zh-CN" altLang="en-US" b="1" spc="85" dirty="0" smtClean="0">
                  <a:latin typeface="+mn-ea"/>
                </a:rPr>
                <a:t>年</a:t>
              </a:r>
              <a:r>
                <a:rPr lang="en-US" altLang="zh-CN" b="1" spc="85" dirty="0">
                  <a:latin typeface="+mn-ea"/>
                </a:rPr>
                <a:t>4</a:t>
              </a:r>
              <a:r>
                <a:rPr lang="zh-CN" altLang="en-US" b="1" spc="85" dirty="0" smtClean="0">
                  <a:latin typeface="+mn-ea"/>
                </a:rPr>
                <a:t>月</a:t>
              </a:r>
              <a:r>
                <a:rPr lang="en-US" altLang="zh-CN" b="1" spc="85" dirty="0" smtClean="0">
                  <a:latin typeface="+mn-ea"/>
                </a:rPr>
                <a:t>2</a:t>
              </a:r>
              <a:r>
                <a:rPr lang="zh-CN" altLang="en-US" b="1" spc="85" dirty="0" smtClean="0">
                  <a:latin typeface="+mn-ea"/>
                </a:rPr>
                <a:t>日 下午</a:t>
              </a:r>
              <a:r>
                <a:rPr lang="en-US" altLang="zh-CN" b="1" spc="85" dirty="0" smtClean="0">
                  <a:latin typeface="+mn-ea"/>
                </a:rPr>
                <a:t>14:00-16:00</a:t>
              </a:r>
              <a:endParaRPr lang="en-US" altLang="zh-CN" b="1" spc="85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spc="85" dirty="0">
                  <a:latin typeface="+mn-ea"/>
                </a:rPr>
                <a:t>地    点</a:t>
              </a:r>
              <a:r>
                <a:rPr lang="zh-CN" altLang="en-US" b="1" spc="85" dirty="0" smtClean="0">
                  <a:latin typeface="+mn-ea"/>
                </a:rPr>
                <a:t>：</a:t>
              </a:r>
              <a:r>
                <a:rPr lang="zh-CN" altLang="en-US" b="1" spc="85" dirty="0">
                  <a:latin typeface="+mn-ea"/>
                </a:rPr>
                <a:t>中药学院科技发展部报告厅</a:t>
              </a:r>
              <a:endParaRPr lang="en-US" altLang="zh-CN" b="1" spc="85" dirty="0">
                <a:latin typeface="+mn-ea"/>
              </a:endParaRPr>
            </a:p>
            <a:p>
              <a:endParaRPr lang="zh-CN" altLang="en-US" b="1" spc="85" dirty="0">
                <a:latin typeface="+mn-ea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496982" y="5302155"/>
              <a:ext cx="7917501" cy="731248"/>
            </a:xfrm>
            <a:prstGeom prst="rect">
              <a:avLst/>
            </a:prstGeom>
            <a:noFill/>
          </p:spPr>
          <p:txBody>
            <a:bodyPr wrap="square" lIns="428570" rIns="428570" rtlCol="0">
              <a:spAutoFit/>
            </a:bodyPr>
            <a:lstStyle/>
            <a:p>
              <a:pPr algn="just">
                <a:lnSpc>
                  <a:spcPts val="2711"/>
                </a:lnSpc>
              </a:pPr>
              <a:r>
                <a:rPr lang="zh-CN" altLang="en-US" sz="1627" b="1" spc="85" dirty="0">
                  <a:latin typeface="+mn-ea"/>
                </a:rPr>
                <a:t>主讲人简介：</a:t>
              </a:r>
              <a:endParaRPr lang="en-US" altLang="zh-CN" sz="1627" b="1" spc="85" dirty="0">
                <a:latin typeface="+mn-ea"/>
              </a:endParaRPr>
            </a:p>
            <a:p>
              <a:pPr algn="just">
                <a:lnSpc>
                  <a:spcPts val="2711"/>
                </a:lnSpc>
              </a:pPr>
              <a:r>
                <a:rPr lang="en-US" altLang="zh-CN" sz="1627" b="1" spc="85" dirty="0">
                  <a:latin typeface="+mn-ea"/>
                </a:rPr>
                <a:t>    </a:t>
              </a:r>
              <a:endParaRPr lang="en-US" altLang="zh-CN" sz="1627" b="1" kern="1300" spc="8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1858838" y="1761474"/>
              <a:ext cx="6530184" cy="544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pc="85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中药学院国际学术交流周系列讲座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44" y="539663"/>
              <a:ext cx="8419274" cy="965041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2213382" y="9887420"/>
              <a:ext cx="4572000" cy="25898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ts val="1276"/>
                </a:lnSpc>
              </a:pPr>
              <a:r>
                <a:rPr lang="zh-CN" altLang="en-US" sz="2800" b="1" spc="85" dirty="0">
                  <a:latin typeface="黑体" panose="02010609060101010101" pitchFamily="49" charset="-122"/>
                  <a:ea typeface="黑体" panose="02010609060101010101" pitchFamily="49" charset="-122"/>
                </a:rPr>
                <a:t>欢迎广大师生前来学术交流！</a:t>
              </a:r>
            </a:p>
          </p:txBody>
        </p:sp>
      </p:grpSp>
      <p:pic>
        <p:nvPicPr>
          <p:cNvPr id="12" name="Picture 637">
            <a:hlinkClick r:id="rId3"/>
          </p:cNvPr>
          <p:cNvPicPr preferRelativeResize="0"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51" y="-125687"/>
            <a:ext cx="1533479" cy="14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8"/>
          <p:cNvSpPr txBox="1"/>
          <p:nvPr/>
        </p:nvSpPr>
        <p:spPr>
          <a:xfrm>
            <a:off x="1502392" y="172180"/>
            <a:ext cx="2768241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61" b="1" spc="85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名师大讲堂</a:t>
            </a:r>
            <a:endParaRPr lang="zh-CN" altLang="en-US" sz="3061" b="1" spc="85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6371" y="5568066"/>
            <a:ext cx="77452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en-US" altLang="zh-CN" sz="1600" dirty="0">
                <a:latin typeface="+mn-ea"/>
              </a:rPr>
              <a:t> </a:t>
            </a:r>
            <a:r>
              <a:rPr lang="en-US" altLang="zh-CN" sz="1600" dirty="0" smtClean="0">
                <a:latin typeface="+mn-ea"/>
              </a:rPr>
              <a:t>    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樊台平</a:t>
            </a:r>
            <a:r>
              <a:rPr lang="zh-CN" altLang="zh-CN" sz="1600" b="1" dirty="0">
                <a:latin typeface="Times New Roman" panose="02020603050405020304" pitchFamily="18" charset="0"/>
              </a:rPr>
              <a:t>博士，剑桥大学血管生成与中医药研究室主任，欧盟第七框架计划</a:t>
            </a:r>
            <a:r>
              <a:rPr lang="en-US" altLang="zh-CN" sz="1600" b="1" dirty="0">
                <a:latin typeface="Times New Roman" panose="02020603050405020304" pitchFamily="18" charset="0"/>
              </a:rPr>
              <a:t>GP-TCM</a:t>
            </a:r>
            <a:r>
              <a:rPr lang="zh-CN" altLang="zh-CN" sz="1600" b="1" dirty="0">
                <a:latin typeface="Times New Roman" panose="02020603050405020304" pitchFamily="18" charset="0"/>
              </a:rPr>
              <a:t>项目副总协调人，中草药工业研发和政策法规研究专题组负责人、国际中医药规范研究学会秘书长，英国皇家学会成员，中国医学科学院、香港浸会大学、西安交通大学、四川大学等荣誉教授，主要研究领域为中药毒理与药理以及政策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法规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，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尤其</a:t>
            </a:r>
            <a:r>
              <a:rPr lang="zh-CN" altLang="zh-CN" sz="1600" b="1" dirty="0">
                <a:latin typeface="Times New Roman" panose="02020603050405020304" pitchFamily="18" charset="0"/>
              </a:rPr>
              <a:t>集中于中药化学成分的血管生成调控作用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。樊台平</a:t>
            </a:r>
            <a:r>
              <a:rPr lang="zh-CN" altLang="zh-CN" sz="1600" b="1" dirty="0">
                <a:latin typeface="Times New Roman" panose="02020603050405020304" pitchFamily="18" charset="0"/>
              </a:rPr>
              <a:t>教授除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创办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Angiogenesis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杂志</a:t>
            </a:r>
            <a:r>
              <a:rPr lang="zh-CN" altLang="zh-CN" sz="1600" b="1" dirty="0">
                <a:latin typeface="Times New Roman" panose="02020603050405020304" pitchFamily="18" charset="0"/>
              </a:rPr>
              <a:t>并任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主编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外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，还是</a:t>
            </a:r>
            <a:r>
              <a:rPr lang="en-US" altLang="zh-CN" sz="1600" b="1" dirty="0" err="1" smtClean="0">
                <a:latin typeface="Times New Roman" panose="02020603050405020304" pitchFamily="18" charset="0"/>
              </a:rPr>
              <a:t>Immunopharmacology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、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The </a:t>
            </a:r>
            <a:r>
              <a:rPr lang="en-US" altLang="zh-CN" sz="1600" b="1" dirty="0">
                <a:latin typeface="Times New Roman" panose="02020603050405020304" pitchFamily="18" charset="0"/>
              </a:rPr>
              <a:t>New </a:t>
            </a:r>
            <a:r>
              <a:rPr lang="en-US" altLang="zh-CN" sz="1600" b="1" dirty="0" err="1" smtClean="0">
                <a:latin typeface="Times New Roman" panose="02020603050405020304" pitchFamily="18" charset="0"/>
              </a:rPr>
              <a:t>Angiotherapy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 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和</a:t>
            </a:r>
            <a:r>
              <a:rPr lang="zh-CN" altLang="zh-CN" sz="1600" b="1" dirty="0">
                <a:latin typeface="Times New Roman" panose="02020603050405020304" pitchFamily="18" charset="0"/>
              </a:rPr>
              <a:t>免疫</a:t>
            </a:r>
            <a:r>
              <a:rPr lang="zh-CN" altLang="zh-CN" sz="1600" b="1" dirty="0" smtClean="0">
                <a:latin typeface="Times New Roman" panose="02020603050405020304" pitchFamily="18" charset="0"/>
              </a:rPr>
              <a:t>中药学的</a:t>
            </a:r>
            <a:r>
              <a:rPr lang="zh-CN" altLang="zh-CN" sz="1600" b="1" dirty="0">
                <a:latin typeface="Times New Roman" panose="02020603050405020304" pitchFamily="18" charset="0"/>
              </a:rPr>
              <a:t>主编。在</a:t>
            </a:r>
            <a:r>
              <a:rPr lang="en-US" altLang="zh-CN" sz="1600" b="1" dirty="0">
                <a:latin typeface="Times New Roman" panose="02020603050405020304" pitchFamily="18" charset="0"/>
              </a:rPr>
              <a:t>PNAS</a:t>
            </a:r>
            <a:r>
              <a:rPr lang="zh-CN" altLang="zh-CN" sz="1600" b="1" dirty="0">
                <a:latin typeface="Times New Roman" panose="02020603050405020304" pitchFamily="18" charset="0"/>
              </a:rPr>
              <a:t>，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Circulation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Cancer </a:t>
            </a:r>
            <a:r>
              <a:rPr lang="en-US" altLang="zh-CN" sz="1600" b="1" dirty="0">
                <a:latin typeface="Times New Roman" panose="02020603050405020304" pitchFamily="18" charset="0"/>
              </a:rPr>
              <a:t>Research, Angiogenesis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, Trends </a:t>
            </a:r>
            <a:r>
              <a:rPr lang="en-US" altLang="zh-CN" sz="1600" b="1" dirty="0">
                <a:latin typeface="Times New Roman" panose="02020603050405020304" pitchFamily="18" charset="0"/>
              </a:rPr>
              <a:t>in 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Pharmacological </a:t>
            </a:r>
            <a:r>
              <a:rPr lang="en-US" altLang="zh-CN" sz="1600" b="1" dirty="0">
                <a:latin typeface="Times New Roman" panose="02020603050405020304" pitchFamily="18" charset="0"/>
              </a:rPr>
              <a:t>Sciences </a:t>
            </a:r>
            <a:r>
              <a:rPr lang="zh-CN" altLang="zh-CN" sz="1600" b="1" dirty="0">
                <a:latin typeface="Times New Roman" panose="02020603050405020304" pitchFamily="18" charset="0"/>
              </a:rPr>
              <a:t>和</a:t>
            </a:r>
            <a:r>
              <a:rPr lang="en-US" altLang="zh-CN" sz="1600" b="1" dirty="0">
                <a:latin typeface="Times New Roman" panose="02020603050405020304" pitchFamily="18" charset="0"/>
              </a:rPr>
              <a:t>British Journal of Pharmacology </a:t>
            </a:r>
            <a:r>
              <a:rPr lang="zh-CN" altLang="zh-CN" sz="1600" b="1" dirty="0">
                <a:latin typeface="Times New Roman" panose="02020603050405020304" pitchFamily="18" charset="0"/>
              </a:rPr>
              <a:t>等杂志发表高水平科研论文和综述近</a:t>
            </a:r>
            <a:r>
              <a:rPr lang="en-US" altLang="zh-CN" sz="1600" b="1" dirty="0">
                <a:latin typeface="Times New Roman" panose="02020603050405020304" pitchFamily="18" charset="0"/>
              </a:rPr>
              <a:t>100</a:t>
            </a:r>
            <a:r>
              <a:rPr lang="zh-CN" altLang="zh-CN" sz="1600" b="1" dirty="0">
                <a:latin typeface="Times New Roman" panose="02020603050405020304" pitchFamily="18" charset="0"/>
              </a:rPr>
              <a:t>篇，被引用上千次</a:t>
            </a:r>
            <a:r>
              <a:rPr lang="zh-CN" altLang="zh-CN" sz="1600" dirty="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54" y="2275264"/>
            <a:ext cx="1948926" cy="264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8"/>
          <p:cNvSpPr txBox="1"/>
          <p:nvPr/>
        </p:nvSpPr>
        <p:spPr>
          <a:xfrm>
            <a:off x="3924300" y="445345"/>
            <a:ext cx="4752975" cy="62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600" b="1" spc="85" dirty="0" smtClean="0">
                <a:latin typeface="宋体" panose="02010600030101010101" pitchFamily="2" charset="-122"/>
                <a:ea typeface="宋体" panose="02010600030101010101" pitchFamily="2" charset="-122"/>
              </a:rPr>
              <a:t>教育部直属高校外籍文教专家年度聘请计划</a:t>
            </a:r>
            <a:endParaRPr lang="en-US" altLang="zh-CN" sz="1600" b="1" spc="85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600" b="1" spc="85" dirty="0" smtClean="0">
                <a:latin typeface="宋体" panose="02010600030101010101" pitchFamily="2" charset="-122"/>
                <a:ea typeface="宋体" panose="02010600030101010101" pitchFamily="2" charset="-122"/>
              </a:rPr>
              <a:t>国际化人才培养体系建设聘请欧盟专家特色项目</a:t>
            </a:r>
            <a:endParaRPr lang="zh-CN" altLang="en-US" sz="1600" b="1" spc="85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9503" y="9029265"/>
            <a:ext cx="3464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北京中医药大学        中药学院</a:t>
            </a:r>
            <a:endParaRPr lang="en-US" altLang="zh-CN" b="1" dirty="0" smtClean="0"/>
          </a:p>
          <a:p>
            <a:r>
              <a:rPr lang="zh-CN" altLang="en-US" b="1" dirty="0"/>
              <a:t>国际</a:t>
            </a:r>
            <a:r>
              <a:rPr lang="zh-CN" altLang="en-US" b="1" dirty="0" smtClean="0"/>
              <a:t>交流与合作处    研究生院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342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238</Words>
  <Application>Microsoft Office PowerPoint</Application>
  <PresentationFormat>自定义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>Beijing University of Chinese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Bing</dc:creator>
  <cp:lastModifiedBy>fang fang</cp:lastModifiedBy>
  <cp:revision>22</cp:revision>
  <dcterms:created xsi:type="dcterms:W3CDTF">2015-03-18T01:40:04Z</dcterms:created>
  <dcterms:modified xsi:type="dcterms:W3CDTF">2015-03-29T00:06:38Z</dcterms:modified>
</cp:coreProperties>
</file>